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4" r:id="rId3"/>
    <p:sldId id="269" r:id="rId4"/>
    <p:sldId id="302" r:id="rId5"/>
    <p:sldId id="303" r:id="rId6"/>
    <p:sldId id="300" r:id="rId7"/>
    <p:sldId id="256" r:id="rId8"/>
    <p:sldId id="289" r:id="rId9"/>
    <p:sldId id="260" r:id="rId10"/>
    <p:sldId id="285" r:id="rId11"/>
    <p:sldId id="290" r:id="rId12"/>
    <p:sldId id="286" r:id="rId13"/>
    <p:sldId id="287" r:id="rId14"/>
    <p:sldId id="288" r:id="rId15"/>
    <p:sldId id="299" r:id="rId16"/>
    <p:sldId id="304" r:id="rId17"/>
    <p:sldId id="280" r:id="rId18"/>
    <p:sldId id="279" r:id="rId19"/>
    <p:sldId id="305" r:id="rId20"/>
    <p:sldId id="306" r:id="rId21"/>
    <p:sldId id="307" r:id="rId22"/>
    <p:sldId id="263" r:id="rId23"/>
    <p:sldId id="272" r:id="rId24"/>
    <p:sldId id="271" r:id="rId25"/>
    <p:sldId id="267" r:id="rId26"/>
    <p:sldId id="265" r:id="rId27"/>
    <p:sldId id="266" r:id="rId28"/>
    <p:sldId id="259" r:id="rId29"/>
    <p:sldId id="277" r:id="rId30"/>
    <p:sldId id="282" r:id="rId31"/>
    <p:sldId id="292" r:id="rId32"/>
    <p:sldId id="293" r:id="rId33"/>
    <p:sldId id="294" r:id="rId34"/>
    <p:sldId id="295" r:id="rId35"/>
    <p:sldId id="296" r:id="rId36"/>
    <p:sldId id="291" r:id="rId37"/>
    <p:sldId id="29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14" autoAdjust="0"/>
    <p:restoredTop sz="94660"/>
  </p:normalViewPr>
  <p:slideViewPr>
    <p:cSldViewPr snapToGrid="0">
      <p:cViewPr varScale="1">
        <p:scale>
          <a:sx n="170" d="100"/>
          <a:sy n="170" d="100"/>
        </p:scale>
        <p:origin x="43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29-01-2025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29-01-2025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29-01-2025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29-01-2025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29-01-2025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29-01-2025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29-01-2025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29-01-2025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29-01-2025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29-01-2025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29-01-2025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29-01-2025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22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CDF_Top_Event.jpg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HEP Phenomenology Project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@ FCCee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How to compute </a:t>
            </a:r>
            <a:r>
              <a:rPr lang="el-GR" sz="2000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α</a:t>
            </a:r>
            <a:r>
              <a:rPr lang="en-US" sz="20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θ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ij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angle between particle i and j | p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i,j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n-jet rates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σ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n–jet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section for n-jets /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σ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hadronic tau decay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sz="1600" u="sng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hadronic W and Z decays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7687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7687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450" y="3257841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@ FCCee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@ FCCee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(1989 - 2000)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LEPI √s = 91 GeV for eē → Z0</a:t>
            </a:r>
            <a:r>
              <a:rPr lang="en-I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̅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LEP1.5 √s = 2 × 80.3 GeV for eē → WW</a:t>
            </a:r>
            <a:r>
              <a:rPr lang="en-I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̅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(2040-)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75" y="79868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(1989-)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(2040-)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physics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a jet?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fragmentation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hadronisation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substructures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xmlns="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3"/>
              </a:rPr>
              <a:t>https://cms.cern/news/jets-cms-and-determination-their-energy-scale</a:t>
            </a:r>
            <a:endParaRPr lang="en-GB" sz="700" dirty="0"/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xmlns="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hlinkClick r:id="rId5"/>
              </a:rPr>
              <a:t>https://en.wikipedia.org/wiki/Self-similar_process#/media/File:Wiener_process_animated.gif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History of jets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1977 – proposed by </a:t>
            </a: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xmlns="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2513906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C837F6C-0443-2A14-33CD-3ECB495445F6}"/>
              </a:ext>
            </a:extLst>
          </p:cNvPr>
          <p:cNvSpPr txBox="1"/>
          <p:nvPr/>
        </p:nvSpPr>
        <p:spPr>
          <a:xfrm>
            <a:off x="8397432" y="577580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3"/>
              </a:rPr>
              <a:t>https://en.wikipedia.org/wiki/File:CDF_Top_Event.jpg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reconstruction algorithms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Detector observables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Timeline so far…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4351338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27 Sep 2024 – Meeting (Philip, Manjit,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Ritu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CMS co-ordinate system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Z-axis along the direction of counter 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Z-plane is longitudinal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Azimuthal angle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Φ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Azimuthal angle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Φ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Radial distance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ρ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Polar angle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θ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CMS particle definitions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Learning Pythia-ROOT workflows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</a:t>
            </a:r>
            <a:r>
              <a:rPr lang="en-US" sz="2800" b="1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</a:t>
            </a:r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UA5 .vs. PYTHIA at 91.2 GeV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Notes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849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Github Repository </a:t>
            </a:r>
            <a:r>
              <a:rPr lang="en-US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(20 November 2024)</a:t>
            </a:r>
            <a:endParaRPr lang="en-IN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390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github.com/</a:t>
            </a:r>
            <a:r>
              <a:rPr lang="en-IN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phylmath</a:t>
            </a:r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/HEP-</a:t>
            </a:r>
            <a:r>
              <a:rPr lang="en-IN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Pheno</a:t>
            </a:r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500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</a:t>
            </a:r>
            <a:r>
              <a:rPr lang="en-US" sz="2800" b="1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</a:t>
            </a:r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L3 .vs. PYTHIA at 91.2 GeV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 one has used anti-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Notes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Solving Nch curve issues – Correcting data types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Solving Nch curve issues – Tweaking physics processes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/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4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6796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/>
              <a:t>positive rapidity (+y)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/>
              <a:t>negative rapidity (-y)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00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Jet visualisation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068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Parton visualisation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67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418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67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γ</a:t>
            </a:r>
            <a:endParaRPr lang="en-IN" sz="1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418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385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385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ρ</a:t>
            </a:r>
            <a:r>
              <a:rPr lang="en-US" sz="1600" b="1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443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π</a:t>
            </a: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s'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/>
              <a:t>Questions:</a:t>
            </a:r>
          </a:p>
          <a:p>
            <a:r>
              <a:rPr lang="en-US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1- what does repeated numbers mean X-&gt;X-&gt;X ?</a:t>
            </a:r>
          </a:p>
          <a:p>
            <a:r>
              <a:rPr lang="en-US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2- difference between having (X,X) or (X,0) daughters ?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6" name="Rectangle 145"/>
          <p:cNvSpPr/>
          <p:nvPr/>
        </p:nvSpPr>
        <p:spPr>
          <a:xfrm>
            <a:off x="426244" y="1902621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Rectangle 149"/>
          <p:cNvSpPr/>
          <p:nvPr/>
        </p:nvSpPr>
        <p:spPr>
          <a:xfrm>
            <a:off x="2255044" y="3645125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cross-section before event listing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Infrared safety – related to anti-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Collinear safety jets – related to anti-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XX January 2025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Intro to HEP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physics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Theoretical 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hadron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Interactions determined by the coupling constant (</a:t>
            </a:r>
            <a:r>
              <a:rPr lang="el-GR" sz="1600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α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This results in ‘asymptotic freedom’ i.e. ↓</a:t>
            </a:r>
            <a:r>
              <a:rPr lang="el-GR" sz="1600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α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 process ‘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q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q̅ 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 (Q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 (Q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≲ 1 GeV) is npQCD – hadronisation,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188780"/>
            <a:ext cx="3209597" cy="365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Phenomenology 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hadron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Production of qq̅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Decay from a virtual photon or Z boson via (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</a:t>
            </a:r>
            <a:r>
              <a:rPr lang="el-GR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γ</a:t>
            </a:r>
            <a:r>
              <a:rPr lang="el-GR" sz="12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∗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/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</a:t>
            </a:r>
            <a:r>
              <a:rPr lang="en-IN" sz="12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Decay from gluons via (g →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qq̅) or 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qq̅g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qq̅)</a:t>
            </a:r>
            <a:endParaRPr lang="en-US" sz="12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Gluon radiation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Hadronisation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Particle decay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PYTHIA uses LLA parton shower with (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</a:t>
            </a:r>
            <a:r>
              <a:rPr lang="en-US" sz="2000" baseline="-25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branching_parton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r>
              <a:rPr lang="en-US" sz="20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</a:t>
            </a:r>
            <a:r>
              <a:rPr lang="en-US" sz="20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Experimental 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hadron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Annihilation of eē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Expected total events ~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11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Z at √s = 91 GeV ~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7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W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at √s = 160 GeV ~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6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 Z0 – Increased statistical samples by factor of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5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2228</TotalTime>
  <Words>1641</Words>
  <Application>Microsoft Office PowerPoint</Application>
  <PresentationFormat>Widescreen</PresentationFormat>
  <Paragraphs>251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 Unicode MS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Intro to HEP</vt:lpstr>
      <vt:lpstr>What is HEP?</vt:lpstr>
      <vt:lpstr>QCD physics</vt:lpstr>
      <vt:lpstr>Theoretical ‘eē → hadron’</vt:lpstr>
      <vt:lpstr>Phenomenology ‘eē → hadron’</vt:lpstr>
      <vt:lpstr>Experimental ‘eē → hadron’</vt:lpstr>
      <vt:lpstr>QCD @ FCCee</vt:lpstr>
      <vt:lpstr>QCD @ FCCee</vt:lpstr>
      <vt:lpstr>QCD @ FCCee</vt:lpstr>
      <vt:lpstr>LEP (1989 - 2000)</vt:lpstr>
      <vt:lpstr>LEP (1989-)</vt:lpstr>
      <vt:lpstr>Jet physics</vt:lpstr>
      <vt:lpstr>What is a jet?</vt:lpstr>
      <vt:lpstr>History of jets</vt:lpstr>
      <vt:lpstr>Jet reconstruction algorithms</vt:lpstr>
      <vt:lpstr>Detector observables</vt:lpstr>
      <vt:lpstr>CMS co-ordinate system</vt:lpstr>
      <vt:lpstr>CMS particle definitions</vt:lpstr>
      <vt:lpstr>Meeting : 5 November 2024</vt:lpstr>
      <vt:lpstr>Learning Pythia-ROOT workflows</vt:lpstr>
      <vt:lpstr>NCh : UA5 .vs. PYTHIA at 91.2 GeV</vt:lpstr>
      <vt:lpstr>Notes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645</cp:revision>
  <dcterms:created xsi:type="dcterms:W3CDTF">2024-11-21T11:19:07Z</dcterms:created>
  <dcterms:modified xsi:type="dcterms:W3CDTF">2025-01-29T18:05:15Z</dcterms:modified>
</cp:coreProperties>
</file>